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</p:sldIdLst>
  <p:sldSz cy="5143500" cx="9144000"/>
  <p:notesSz cx="6858000" cy="9144000"/>
  <p:embeddedFontLst>
    <p:embeddedFont>
      <p:font typeface="Proxima Nova"/>
      <p:regular r:id="rId32"/>
      <p:bold r:id="rId33"/>
      <p:italic r:id="rId34"/>
      <p:boldItalic r:id="rId35"/>
    </p:embeddedFont>
    <p:embeddedFont>
      <p:font typeface="Alfa Slab One"/>
      <p:regular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ProximaNova-bold.fntdata"/><Relationship Id="rId10" Type="http://schemas.openxmlformats.org/officeDocument/2006/relationships/slide" Target="slides/slide5.xml"/><Relationship Id="rId32" Type="http://schemas.openxmlformats.org/officeDocument/2006/relationships/font" Target="fonts/ProximaNova-regular.fntdata"/><Relationship Id="rId13" Type="http://schemas.openxmlformats.org/officeDocument/2006/relationships/slide" Target="slides/slide8.xml"/><Relationship Id="rId35" Type="http://schemas.openxmlformats.org/officeDocument/2006/relationships/font" Target="fonts/ProximaNova-boldItalic.fntdata"/><Relationship Id="rId12" Type="http://schemas.openxmlformats.org/officeDocument/2006/relationships/slide" Target="slides/slide7.xml"/><Relationship Id="rId34" Type="http://schemas.openxmlformats.org/officeDocument/2006/relationships/font" Target="fonts/ProximaNova-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36" Type="http://schemas.openxmlformats.org/officeDocument/2006/relationships/font" Target="fonts/AlfaSlabOne-regular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fbd30a937e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fbd30a937e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f766c99088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f766c99088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068e13228e_1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1068e13228e_1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068e13228e_1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1068e13228e_1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068e13228e_1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1068e13228e_1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fb5964c1b9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fb5964c1b9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103e4e09cba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103e4e09cba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1068e13228e_4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1068e13228e_4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068e13228e_4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1068e13228e_4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028496e0f2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1028496e0f2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f766c99088_0_2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f766c99088_0_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103e4e09cba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103e4e09cba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068e13228e_4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1068e13228e_4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f766c99088_0_2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f766c99088_0_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fca4cad5f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fca4cad5f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028496e0f2_2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1028496e0f2_2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f766c99088_0_2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f766c99088_0_2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f766c99088_0_2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f766c99088_0_2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10662304a1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10662304a1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103e4e09cba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103e4e09cba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10662304a1a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10662304a1a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03e4e09cba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103e4e09cba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fbd30a937e_0_1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fbd30a937e_0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028496e0f2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1028496e0f2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fbd30a937e_0_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fbd30a937e_0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4278300" y="2751163"/>
            <a:ext cx="587400" cy="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/>
          <p:nvPr>
            <p:ph hasCustomPrompt="1" type="title"/>
          </p:nvPr>
        </p:nvSpPr>
        <p:spPr>
          <a:xfrm>
            <a:off x="311700" y="1167925"/>
            <a:ext cx="8520600" cy="198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/>
          <p:nvPr>
            <p:ph idx="1" type="body"/>
          </p:nvPr>
        </p:nvSpPr>
        <p:spPr>
          <a:xfrm>
            <a:off x="311700" y="32242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9" name="Google Shape;4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311700" y="2480550"/>
            <a:ext cx="8114400" cy="244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311700" y="1490875"/>
            <a:ext cx="2808000" cy="30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490250" y="526350"/>
            <a:ext cx="5683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10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8" name="Google Shape;38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" name="Google Shape;39;p9"/>
          <p:cNvSpPr txBox="1"/>
          <p:nvPr>
            <p:ph type="title"/>
          </p:nvPr>
        </p:nvSpPr>
        <p:spPr>
          <a:xfrm>
            <a:off x="265500" y="1375599"/>
            <a:ext cx="4045200" cy="155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40" name="Google Shape;40;p9"/>
          <p:cNvSpPr txBox="1"/>
          <p:nvPr>
            <p:ph idx="1" type="subTitle"/>
          </p:nvPr>
        </p:nvSpPr>
        <p:spPr>
          <a:xfrm>
            <a:off x="265500" y="2981125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1" name="Google Shape;41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idx="1" type="body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lfa Slab One"/>
              <a:buNone/>
              <a:defRPr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</a:lstStyle>
          <a:p/>
        </p:txBody>
      </p:sp>
      <p:sp>
        <p:nvSpPr>
          <p:cNvPr id="45" name="Google Shape;45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ameday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roxima Nova"/>
              <a:buChar char="●"/>
              <a:defRPr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Relationship Id="rId4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Relationship Id="rId4" Type="http://schemas.openxmlformats.org/officeDocument/2006/relationships/image" Target="../media/image11.png"/><Relationship Id="rId5" Type="http://schemas.openxmlformats.org/officeDocument/2006/relationships/image" Target="../media/image9.png"/><Relationship Id="rId6" Type="http://schemas.openxmlformats.org/officeDocument/2006/relationships/image" Target="../media/image17.png"/><Relationship Id="rId7" Type="http://schemas.openxmlformats.org/officeDocument/2006/relationships/hyperlink" Target="https://dingyan89.medium.com/three-methods-of-vehicle-lateral-control-pure-pursuit-stanley-and-mpc-db8cc1d32081" TargetMode="External"/><Relationship Id="rId8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Relationship Id="rId4" Type="http://schemas.openxmlformats.org/officeDocument/2006/relationships/hyperlink" Target="https://dingyan89.medium.com/three-methods-of-vehicle-lateral-control-pure-pursuit-stanley-and-mpc-db8cc1d32081" TargetMode="External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8.png"/><Relationship Id="rId8" Type="http://schemas.openxmlformats.org/officeDocument/2006/relationships/image" Target="../media/image1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Relationship Id="rId4" Type="http://schemas.openxmlformats.org/officeDocument/2006/relationships/image" Target="../media/image2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Relationship Id="rId4" Type="http://schemas.openxmlformats.org/officeDocument/2006/relationships/image" Target="../media/image2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png"/><Relationship Id="rId4" Type="http://schemas.openxmlformats.org/officeDocument/2006/relationships/hyperlink" Target="http://drive.google.com/file/d/1Zse1ObAbvWxl2g5l2jiZRbP3JimjakHy/view" TargetMode="External"/><Relationship Id="rId5" Type="http://schemas.openxmlformats.org/officeDocument/2006/relationships/image" Target="../media/image22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.png"/><Relationship Id="rId4" Type="http://schemas.openxmlformats.org/officeDocument/2006/relationships/hyperlink" Target="http://drive.google.com/file/d/1CzANrnM82gSaXSghKGB0Wb3ff2TOfHGA/view" TargetMode="External"/><Relationship Id="rId5" Type="http://schemas.openxmlformats.org/officeDocument/2006/relationships/image" Target="../media/image20.jpg"/><Relationship Id="rId6" Type="http://schemas.openxmlformats.org/officeDocument/2006/relationships/image" Target="../media/image2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.png"/><Relationship Id="rId4" Type="http://schemas.openxmlformats.org/officeDocument/2006/relationships/image" Target="../media/image2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.png"/><Relationship Id="rId4" Type="http://schemas.openxmlformats.org/officeDocument/2006/relationships/hyperlink" Target="http://drive.google.com/file/d/1X9ZXk0R2nq2CfMCL53k8toR6CBsIEJbL/view" TargetMode="External"/><Relationship Id="rId5" Type="http://schemas.openxmlformats.org/officeDocument/2006/relationships/image" Target="../media/image26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.png"/><Relationship Id="rId4" Type="http://schemas.openxmlformats.org/officeDocument/2006/relationships/hyperlink" Target="http://drive.google.com/file/d/1ASCK_Lz9qwbgf6QJELfE7eCzIkFCHnrG/view" TargetMode="External"/><Relationship Id="rId5" Type="http://schemas.openxmlformats.org/officeDocument/2006/relationships/image" Target="../media/image28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hyperlink" Target="https://www.grsproadsafety.org/programmes/bloomberg-initiative-global-road-safety-2/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hyperlink" Target="https://www.youtube.com/watch?v=M9S-NtkLPkA" TargetMode="External"/><Relationship Id="rId5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hyperlink" Target="https://www1.nyc.gov/html/dot/html/about/current-projects.shtml" TargetMode="External"/><Relationship Id="rId5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10.png"/><Relationship Id="rId5" Type="http://schemas.openxmlformats.org/officeDocument/2006/relationships/image" Target="../media/image6.png"/><Relationship Id="rId6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Relationship Id="rId4" Type="http://schemas.openxmlformats.org/officeDocument/2006/relationships/hyperlink" Target="http://drive.google.com/file/d/158prGPowz6NTaIl0rss1RacdaqaGCXpI/view" TargetMode="External"/><Relationship Id="rId5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/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000" u="sng">
                <a:solidFill>
                  <a:srgbClr val="522D80"/>
                </a:solidFill>
              </a:rPr>
              <a:t>Lane Assist</a:t>
            </a:r>
            <a:r>
              <a:rPr lang="en" sz="3000">
                <a:solidFill>
                  <a:srgbClr val="F4702F"/>
                </a:solidFill>
              </a:rPr>
              <a:t> &amp; </a:t>
            </a:r>
            <a:r>
              <a:rPr lang="en" sz="3000" u="sng">
                <a:solidFill>
                  <a:srgbClr val="522D80"/>
                </a:solidFill>
              </a:rPr>
              <a:t>Object Avoidance</a:t>
            </a:r>
            <a:r>
              <a:rPr lang="en" sz="3000">
                <a:solidFill>
                  <a:srgbClr val="F4702F"/>
                </a:solidFill>
              </a:rPr>
              <a:t> </a:t>
            </a:r>
            <a:r>
              <a:rPr lang="en" sz="3000">
                <a:solidFill>
                  <a:srgbClr val="F4702F"/>
                </a:solidFill>
              </a:rPr>
              <a:t>System </a:t>
            </a:r>
            <a:r>
              <a:rPr lang="en" sz="3000">
                <a:solidFill>
                  <a:srgbClr val="F4702F"/>
                </a:solidFill>
              </a:rPr>
              <a:t>in Urban Setting for Autonomous Vehicles</a:t>
            </a:r>
            <a:endParaRPr sz="3000">
              <a:solidFill>
                <a:srgbClr val="F4702F"/>
              </a:solidFill>
            </a:endParaRPr>
          </a:p>
        </p:txBody>
      </p:sp>
      <p:pic>
        <p:nvPicPr>
          <p:cNvPr id="57" name="Google Shape;5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5600" y="85960"/>
            <a:ext cx="902451" cy="862576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3"/>
          <p:cNvSpPr txBox="1"/>
          <p:nvPr>
            <p:ph idx="4294967295" type="body"/>
          </p:nvPr>
        </p:nvSpPr>
        <p:spPr>
          <a:xfrm>
            <a:off x="311700" y="3114400"/>
            <a:ext cx="8520600" cy="14703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AuE 8930</a:t>
            </a:r>
            <a:r>
              <a:rPr i="1" lang="en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: Computing and Simulation for Autonomy, Fall 2021</a:t>
            </a:r>
            <a:endParaRPr i="1">
              <a:solidFill>
                <a:srgbClr val="434343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i="1" lang="en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Instructor</a:t>
            </a:r>
            <a:r>
              <a:rPr i="1" lang="en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: Prof. Bing Li</a:t>
            </a:r>
            <a:endParaRPr i="1">
              <a:solidFill>
                <a:srgbClr val="434343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i="1" lang="en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Presented by: </a:t>
            </a:r>
            <a:r>
              <a:rPr i="1" lang="en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Priyanshu &amp; Koundinya</a:t>
            </a:r>
            <a:endParaRPr i="1">
              <a:solidFill>
                <a:srgbClr val="434343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2"/>
          <p:cNvSpPr txBox="1"/>
          <p:nvPr>
            <p:ph type="ctrTitle"/>
          </p:nvPr>
        </p:nvSpPr>
        <p:spPr>
          <a:xfrm>
            <a:off x="311700" y="2038050"/>
            <a:ext cx="8520600" cy="53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000">
                <a:solidFill>
                  <a:srgbClr val="522D80"/>
                </a:solidFill>
              </a:rPr>
              <a:t>Part 2</a:t>
            </a:r>
            <a:endParaRPr sz="3000">
              <a:solidFill>
                <a:srgbClr val="522D80"/>
              </a:solidFill>
            </a:endParaRPr>
          </a:p>
        </p:txBody>
      </p:sp>
      <p:sp>
        <p:nvSpPr>
          <p:cNvPr id="130" name="Google Shape;130;p22"/>
          <p:cNvSpPr txBox="1"/>
          <p:nvPr>
            <p:ph idx="1" type="subTitle"/>
          </p:nvPr>
        </p:nvSpPr>
        <p:spPr>
          <a:xfrm>
            <a:off x="311700" y="2922273"/>
            <a:ext cx="85206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4702F"/>
                </a:solidFill>
              </a:rPr>
              <a:t>Lane Keeping </a:t>
            </a:r>
            <a:r>
              <a:rPr b="1" lang="en" sz="3000">
                <a:solidFill>
                  <a:srgbClr val="F4702F"/>
                </a:solidFill>
              </a:rPr>
              <a:t>using</a:t>
            </a:r>
            <a:r>
              <a:rPr b="1" lang="en" sz="3000">
                <a:solidFill>
                  <a:srgbClr val="F4702F"/>
                </a:solidFill>
              </a:rPr>
              <a:t> CARLA</a:t>
            </a:r>
            <a:endParaRPr b="1" sz="3000">
              <a:solidFill>
                <a:srgbClr val="F4702F"/>
              </a:solidFill>
            </a:endParaRPr>
          </a:p>
        </p:txBody>
      </p:sp>
      <p:pic>
        <p:nvPicPr>
          <p:cNvPr id="131" name="Google Shape;13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5600" y="85960"/>
            <a:ext cx="902451" cy="862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4702F"/>
                </a:solidFill>
              </a:rPr>
              <a:t>Defining Waypoint </a:t>
            </a:r>
            <a:endParaRPr>
              <a:solidFill>
                <a:srgbClr val="F4702F"/>
              </a:solidFill>
            </a:endParaRPr>
          </a:p>
        </p:txBody>
      </p:sp>
      <p:sp>
        <p:nvSpPr>
          <p:cNvPr id="137" name="Google Shape;137;p23"/>
          <p:cNvSpPr txBox="1"/>
          <p:nvPr>
            <p:ph idx="1" type="body"/>
          </p:nvPr>
        </p:nvSpPr>
        <p:spPr>
          <a:xfrm>
            <a:off x="0" y="1152475"/>
            <a:ext cx="3524400" cy="38052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Waypoint in CARLA is a 3D-directed point </a:t>
            </a:r>
            <a:r>
              <a:rPr lang="en" sz="1600" u="sng"/>
              <a:t>corresponding to a driving lane</a:t>
            </a:r>
            <a:r>
              <a:rPr lang="en" sz="1600"/>
              <a:t>.</a:t>
            </a:r>
            <a:endParaRPr sz="1600"/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The variables </a:t>
            </a:r>
            <a:r>
              <a:rPr b="1" lang="en" sz="1600"/>
              <a:t>road_id</a:t>
            </a:r>
            <a:r>
              <a:rPr lang="en" sz="1600"/>
              <a:t>, </a:t>
            </a:r>
            <a:r>
              <a:rPr b="1" lang="en" sz="1600"/>
              <a:t>section_id</a:t>
            </a:r>
            <a:r>
              <a:rPr lang="en" sz="1600"/>
              <a:t>, </a:t>
            </a:r>
            <a:r>
              <a:rPr b="1" lang="en" sz="1600"/>
              <a:t>lane_id</a:t>
            </a:r>
            <a:r>
              <a:rPr lang="en" sz="1600"/>
              <a:t> correspond to a driving road. </a:t>
            </a:r>
            <a:r>
              <a:rPr lang="en" sz="1600" u="sng"/>
              <a:t>The id of the waypoint is constructed using these four values</a:t>
            </a:r>
            <a:r>
              <a:rPr lang="en" sz="1600"/>
              <a:t>.</a:t>
            </a:r>
            <a:endParaRPr sz="1600"/>
          </a:p>
          <a:p>
            <a:pPr indent="-330200" lvl="0" marL="457200" rtl="0" algn="l">
              <a:spcBef>
                <a:spcPts val="1000"/>
              </a:spcBef>
              <a:spcAft>
                <a:spcPts val="1200"/>
              </a:spcAft>
              <a:buSzPts val="1600"/>
              <a:buChar char="●"/>
            </a:pPr>
            <a:r>
              <a:rPr lang="en" sz="1600"/>
              <a:t>Waypoints </a:t>
            </a:r>
            <a:r>
              <a:rPr lang="en" sz="1600" u="sng"/>
              <a:t>closer than 2cm</a:t>
            </a:r>
            <a:r>
              <a:rPr lang="en" sz="1600"/>
              <a:t> within the same road </a:t>
            </a:r>
            <a:r>
              <a:rPr lang="en" sz="1600" u="sng"/>
              <a:t>share the same id</a:t>
            </a:r>
            <a:r>
              <a:rPr lang="en" sz="1600"/>
              <a:t>.</a:t>
            </a:r>
            <a:endParaRPr sz="1600"/>
          </a:p>
        </p:txBody>
      </p:sp>
      <p:pic>
        <p:nvPicPr>
          <p:cNvPr id="138" name="Google Shape;13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5600" y="85960"/>
            <a:ext cx="902451" cy="862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24400" y="1611137"/>
            <a:ext cx="5533651" cy="28878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4702F"/>
                </a:solidFill>
              </a:rPr>
              <a:t>Controller for Lateral Control (Steering)</a:t>
            </a:r>
            <a:endParaRPr>
              <a:solidFill>
                <a:srgbClr val="F4702F"/>
              </a:solidFill>
            </a:endParaRPr>
          </a:p>
        </p:txBody>
      </p:sp>
      <p:sp>
        <p:nvSpPr>
          <p:cNvPr id="145" name="Google Shape;145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/>
              <a:t>Pure Pursuit vs Stanley vs PID</a:t>
            </a:r>
            <a:endParaRPr b="1" u="sng"/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AutoNum type="arabicPeriod"/>
            </a:pPr>
            <a:r>
              <a:rPr b="1" lang="en" sz="1600"/>
              <a:t>Pure Pursuit</a:t>
            </a:r>
            <a:r>
              <a:rPr b="1" lang="en" sz="1600"/>
              <a:t> Controller - </a:t>
            </a:r>
            <a:endParaRPr b="1" sz="1600"/>
          </a:p>
          <a:p>
            <a:pPr indent="0" lvl="0" marL="0" rtl="0" algn="l">
              <a:spcBef>
                <a:spcPts val="1200"/>
              </a:spcBef>
              <a:spcAft>
                <a:spcPts val="1000"/>
              </a:spcAft>
              <a:buNone/>
            </a:pPr>
            <a:r>
              <a:t/>
            </a:r>
            <a:endParaRPr b="1" sz="2200"/>
          </a:p>
        </p:txBody>
      </p:sp>
      <p:pic>
        <p:nvPicPr>
          <p:cNvPr id="146" name="Google Shape;14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5600" y="85960"/>
            <a:ext cx="902451" cy="862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4"/>
          <p:cNvPicPr preferRelativeResize="0"/>
          <p:nvPr/>
        </p:nvPicPr>
        <p:blipFill rotWithShape="1">
          <a:blip r:embed="rId4">
            <a:alphaModFix/>
          </a:blip>
          <a:srcRect b="5350" l="6309" r="4060" t="-5350"/>
          <a:stretch/>
        </p:blipFill>
        <p:spPr>
          <a:xfrm>
            <a:off x="85975" y="2271200"/>
            <a:ext cx="2200025" cy="1740450"/>
          </a:xfrm>
          <a:prstGeom prst="rect">
            <a:avLst/>
          </a:prstGeom>
          <a:noFill/>
          <a:ln cap="flat" cmpd="sng" w="9525">
            <a:solidFill>
              <a:srgbClr val="F4702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48" name="Google Shape;148;p24"/>
          <p:cNvPicPr preferRelativeResize="0"/>
          <p:nvPr/>
        </p:nvPicPr>
        <p:blipFill rotWithShape="1">
          <a:blip r:embed="rId5">
            <a:alphaModFix/>
          </a:blip>
          <a:srcRect b="0" l="4203" r="4221" t="0"/>
          <a:stretch/>
        </p:blipFill>
        <p:spPr>
          <a:xfrm>
            <a:off x="2286000" y="2272745"/>
            <a:ext cx="2286000" cy="1737360"/>
          </a:xfrm>
          <a:prstGeom prst="rect">
            <a:avLst/>
          </a:prstGeom>
          <a:noFill/>
          <a:ln cap="flat" cmpd="sng" w="9525">
            <a:solidFill>
              <a:srgbClr val="F4702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49" name="Google Shape;149;p24"/>
          <p:cNvPicPr preferRelativeResize="0"/>
          <p:nvPr/>
        </p:nvPicPr>
        <p:blipFill rotWithShape="1">
          <a:blip r:embed="rId6">
            <a:alphaModFix/>
          </a:blip>
          <a:srcRect b="0" l="5598" r="7603" t="0"/>
          <a:stretch/>
        </p:blipFill>
        <p:spPr>
          <a:xfrm>
            <a:off x="4572000" y="2272750"/>
            <a:ext cx="2286000" cy="1737360"/>
          </a:xfrm>
          <a:prstGeom prst="rect">
            <a:avLst/>
          </a:prstGeom>
          <a:noFill/>
          <a:ln cap="flat" cmpd="sng" w="9525">
            <a:solidFill>
              <a:srgbClr val="F4702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50" name="Google Shape;150;p24"/>
          <p:cNvSpPr txBox="1"/>
          <p:nvPr/>
        </p:nvSpPr>
        <p:spPr>
          <a:xfrm>
            <a:off x="85975" y="4011650"/>
            <a:ext cx="8520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800">
                <a:latin typeface="Proxima Nova"/>
                <a:ea typeface="Proxima Nova"/>
                <a:cs typeface="Proxima Nova"/>
                <a:sym typeface="Proxima Nova"/>
              </a:rPr>
              <a:t>Source: </a:t>
            </a:r>
            <a:r>
              <a:rPr i="1" lang="en" sz="800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7"/>
              </a:rPr>
              <a:t>https://dingyan89.medium.com/three-methods-of-vehicle-lateral-control-pure-pursuit-stanley-and-mpc-db8cc1d32081</a:t>
            </a:r>
            <a:r>
              <a:rPr i="1" lang="en" sz="800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endParaRPr i="1" sz="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51" name="Google Shape;151;p24"/>
          <p:cNvPicPr preferRelativeResize="0"/>
          <p:nvPr/>
        </p:nvPicPr>
        <p:blipFill rotWithShape="1">
          <a:blip r:embed="rId8">
            <a:alphaModFix/>
          </a:blip>
          <a:srcRect b="2418" l="3864" r="6682" t="3099"/>
          <a:stretch/>
        </p:blipFill>
        <p:spPr>
          <a:xfrm>
            <a:off x="6858000" y="2272750"/>
            <a:ext cx="2200025" cy="1737350"/>
          </a:xfrm>
          <a:prstGeom prst="rect">
            <a:avLst/>
          </a:prstGeom>
          <a:noFill/>
          <a:ln cap="flat" cmpd="sng" w="9525">
            <a:solidFill>
              <a:srgbClr val="F4702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4702F"/>
                </a:solidFill>
              </a:rPr>
              <a:t>Controller for Lateral Control (Steering)</a:t>
            </a:r>
            <a:endParaRPr>
              <a:solidFill>
                <a:srgbClr val="F4702F"/>
              </a:solidFill>
            </a:endParaRPr>
          </a:p>
        </p:txBody>
      </p:sp>
      <p:sp>
        <p:nvSpPr>
          <p:cNvPr id="157" name="Google Shape;157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/>
              <a:t>Pure Pursuit vs Stanley vs PID</a:t>
            </a:r>
            <a:endParaRPr b="1" u="sng"/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AutoNum type="arabicPeriod" startAt="2"/>
            </a:pPr>
            <a:r>
              <a:rPr b="1" lang="en" sz="1600"/>
              <a:t>Stanley Controller - </a:t>
            </a:r>
            <a:endParaRPr b="1" sz="1600"/>
          </a:p>
          <a:p>
            <a:pPr indent="0" lvl="0" marL="0" rtl="0" algn="l">
              <a:spcBef>
                <a:spcPts val="1200"/>
              </a:spcBef>
              <a:spcAft>
                <a:spcPts val="1000"/>
              </a:spcAft>
              <a:buNone/>
            </a:pPr>
            <a:r>
              <a:t/>
            </a:r>
            <a:endParaRPr b="1" sz="2200"/>
          </a:p>
        </p:txBody>
      </p:sp>
      <p:pic>
        <p:nvPicPr>
          <p:cNvPr id="158" name="Google Shape;15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5600" y="85960"/>
            <a:ext cx="902451" cy="862576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5"/>
          <p:cNvSpPr txBox="1"/>
          <p:nvPr/>
        </p:nvSpPr>
        <p:spPr>
          <a:xfrm>
            <a:off x="85975" y="4011650"/>
            <a:ext cx="8520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800">
                <a:latin typeface="Proxima Nova"/>
                <a:ea typeface="Proxima Nova"/>
                <a:cs typeface="Proxima Nova"/>
                <a:sym typeface="Proxima Nova"/>
              </a:rPr>
              <a:t>Source: </a:t>
            </a:r>
            <a:r>
              <a:rPr i="1" lang="en" sz="800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4"/>
              </a:rPr>
              <a:t>https://dingyan89.medium.com/three-methods-of-vehicle-lateral-control-pure-pursuit-stanley-and-mpc-db8cc1d32081</a:t>
            </a:r>
            <a:r>
              <a:rPr i="1" lang="en" sz="800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endParaRPr i="1" sz="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60" name="Google Shape;160;p25"/>
          <p:cNvPicPr preferRelativeResize="0"/>
          <p:nvPr/>
        </p:nvPicPr>
        <p:blipFill rotWithShape="1">
          <a:blip r:embed="rId5">
            <a:alphaModFix/>
          </a:blip>
          <a:srcRect b="0" l="0" r="0" t="10329"/>
          <a:stretch/>
        </p:blipFill>
        <p:spPr>
          <a:xfrm>
            <a:off x="85963" y="2272750"/>
            <a:ext cx="2203704" cy="1737360"/>
          </a:xfrm>
          <a:prstGeom prst="rect">
            <a:avLst/>
          </a:prstGeom>
          <a:noFill/>
          <a:ln cap="flat" cmpd="sng" w="9525">
            <a:solidFill>
              <a:srgbClr val="F4702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61" name="Google Shape;161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89663" y="2272738"/>
            <a:ext cx="2286000" cy="1737360"/>
          </a:xfrm>
          <a:prstGeom prst="rect">
            <a:avLst/>
          </a:prstGeom>
          <a:noFill/>
          <a:ln cap="flat" cmpd="sng" w="9525">
            <a:solidFill>
              <a:srgbClr val="F4702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62" name="Google Shape;162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75663" y="2272738"/>
            <a:ext cx="2285999" cy="1737359"/>
          </a:xfrm>
          <a:prstGeom prst="rect">
            <a:avLst/>
          </a:prstGeom>
          <a:noFill/>
          <a:ln cap="flat" cmpd="sng" w="9525">
            <a:solidFill>
              <a:srgbClr val="F4702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63" name="Google Shape;163;p25"/>
          <p:cNvPicPr preferRelativeResize="0"/>
          <p:nvPr/>
        </p:nvPicPr>
        <p:blipFill rotWithShape="1">
          <a:blip r:embed="rId8">
            <a:alphaModFix/>
          </a:blip>
          <a:srcRect b="0" l="4602" r="5679" t="0"/>
          <a:stretch/>
        </p:blipFill>
        <p:spPr>
          <a:xfrm>
            <a:off x="6861650" y="2272750"/>
            <a:ext cx="2203704" cy="1737350"/>
          </a:xfrm>
          <a:prstGeom prst="rect">
            <a:avLst/>
          </a:prstGeom>
          <a:noFill/>
          <a:ln cap="flat" cmpd="sng" w="9525">
            <a:solidFill>
              <a:srgbClr val="F4702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4702F"/>
                </a:solidFill>
              </a:rPr>
              <a:t>Controller for Lateral Control (Steering)</a:t>
            </a:r>
            <a:endParaRPr>
              <a:solidFill>
                <a:srgbClr val="F4702F"/>
              </a:solidFill>
            </a:endParaRPr>
          </a:p>
        </p:txBody>
      </p:sp>
      <p:sp>
        <p:nvSpPr>
          <p:cNvPr id="169" name="Google Shape;169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/>
              <a:t>Pure Pursuit vs Stanley vs PID</a:t>
            </a:r>
            <a:endParaRPr b="1" u="sng"/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AutoNum type="arabicPeriod" startAt="3"/>
            </a:pPr>
            <a:r>
              <a:rPr b="1" lang="en" sz="1600"/>
              <a:t>PID</a:t>
            </a:r>
            <a:r>
              <a:rPr b="1" lang="en" sz="1600"/>
              <a:t> Controller - </a:t>
            </a:r>
            <a:endParaRPr b="1" sz="1600"/>
          </a:p>
          <a:p>
            <a:pPr indent="0" lvl="0" marL="0" rtl="0" algn="l">
              <a:spcBef>
                <a:spcPts val="1200"/>
              </a:spcBef>
              <a:spcAft>
                <a:spcPts val="1000"/>
              </a:spcAft>
              <a:buNone/>
            </a:pPr>
            <a:r>
              <a:t/>
            </a:r>
            <a:endParaRPr b="1" sz="2200"/>
          </a:p>
        </p:txBody>
      </p:sp>
      <p:pic>
        <p:nvPicPr>
          <p:cNvPr id="170" name="Google Shape;17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5600" y="85960"/>
            <a:ext cx="902451" cy="862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6"/>
          <p:cNvPicPr preferRelativeResize="0"/>
          <p:nvPr/>
        </p:nvPicPr>
        <p:blipFill rotWithShape="1">
          <a:blip r:embed="rId4">
            <a:alphaModFix/>
          </a:blip>
          <a:srcRect b="0" l="4489" r="3691" t="0"/>
          <a:stretch/>
        </p:blipFill>
        <p:spPr>
          <a:xfrm>
            <a:off x="2495975" y="2199225"/>
            <a:ext cx="4152050" cy="1997125"/>
          </a:xfrm>
          <a:prstGeom prst="rect">
            <a:avLst/>
          </a:prstGeom>
          <a:noFill/>
          <a:ln cap="flat" cmpd="sng" w="9525">
            <a:solidFill>
              <a:srgbClr val="F4702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7"/>
          <p:cNvSpPr txBox="1"/>
          <p:nvPr>
            <p:ph type="title"/>
          </p:nvPr>
        </p:nvSpPr>
        <p:spPr>
          <a:xfrm>
            <a:off x="311700" y="435475"/>
            <a:ext cx="8520600" cy="5727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4702F"/>
                </a:solidFill>
              </a:rPr>
              <a:t>Tuning PID Parameters </a:t>
            </a:r>
            <a:endParaRPr>
              <a:solidFill>
                <a:srgbClr val="F4702F"/>
              </a:solidFill>
            </a:endParaRPr>
          </a:p>
        </p:txBody>
      </p:sp>
      <p:sp>
        <p:nvSpPr>
          <p:cNvPr id="177" name="Google Shape;177;p27"/>
          <p:cNvSpPr txBox="1"/>
          <p:nvPr>
            <p:ph idx="1" type="body"/>
          </p:nvPr>
        </p:nvSpPr>
        <p:spPr>
          <a:xfrm>
            <a:off x="311700" y="1152475"/>
            <a:ext cx="5520300" cy="34164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Defining Kp, Kd, Ki 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Iterative Process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8" name="Google Shape;17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5600" y="85960"/>
            <a:ext cx="902451" cy="862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85095" y="1152475"/>
            <a:ext cx="4270509" cy="3416400"/>
          </a:xfrm>
          <a:prstGeom prst="rect">
            <a:avLst/>
          </a:prstGeom>
          <a:noFill/>
          <a:ln cap="flat" cmpd="sng" w="9525">
            <a:solidFill>
              <a:srgbClr val="F4702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8"/>
          <p:cNvSpPr txBox="1"/>
          <p:nvPr>
            <p:ph type="title"/>
          </p:nvPr>
        </p:nvSpPr>
        <p:spPr>
          <a:xfrm>
            <a:off x="311700" y="435475"/>
            <a:ext cx="8520600" cy="5727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4702F"/>
                </a:solidFill>
              </a:rPr>
              <a:t>Here’s the demo run for lane keeping!</a:t>
            </a:r>
            <a:endParaRPr>
              <a:solidFill>
                <a:srgbClr val="F4702F"/>
              </a:solidFill>
            </a:endParaRPr>
          </a:p>
        </p:txBody>
      </p:sp>
      <p:pic>
        <p:nvPicPr>
          <p:cNvPr id="185" name="Google Shape;18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5600" y="85960"/>
            <a:ext cx="902451" cy="862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8" title="pygame window 2021-12-06 23-14-32.mp4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05250" y="1377475"/>
            <a:ext cx="5673600" cy="3191400"/>
          </a:xfrm>
          <a:prstGeom prst="rect">
            <a:avLst/>
          </a:prstGeom>
          <a:noFill/>
          <a:ln cap="flat" cmpd="sng" w="9525">
            <a:solidFill>
              <a:srgbClr val="F4702F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st="9525">
              <a:srgbClr val="000000"/>
            </a:outerShdw>
          </a:effectLst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9"/>
          <p:cNvSpPr txBox="1"/>
          <p:nvPr>
            <p:ph type="ctrTitle"/>
          </p:nvPr>
        </p:nvSpPr>
        <p:spPr>
          <a:xfrm>
            <a:off x="311700" y="2038050"/>
            <a:ext cx="8520600" cy="53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000">
                <a:solidFill>
                  <a:srgbClr val="522D80"/>
                </a:solidFill>
              </a:rPr>
              <a:t>Part 3</a:t>
            </a:r>
            <a:endParaRPr sz="3000">
              <a:solidFill>
                <a:srgbClr val="522D80"/>
              </a:solidFill>
            </a:endParaRPr>
          </a:p>
        </p:txBody>
      </p:sp>
      <p:sp>
        <p:nvSpPr>
          <p:cNvPr id="192" name="Google Shape;192;p29"/>
          <p:cNvSpPr txBox="1"/>
          <p:nvPr>
            <p:ph idx="1" type="subTitle"/>
          </p:nvPr>
        </p:nvSpPr>
        <p:spPr>
          <a:xfrm>
            <a:off x="311700" y="2922273"/>
            <a:ext cx="85206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4702F"/>
                </a:solidFill>
              </a:rPr>
              <a:t>Vehicle Following</a:t>
            </a:r>
            <a:endParaRPr b="1" sz="3000">
              <a:solidFill>
                <a:srgbClr val="F4702F"/>
              </a:solidFill>
            </a:endParaRPr>
          </a:p>
        </p:txBody>
      </p:sp>
      <p:pic>
        <p:nvPicPr>
          <p:cNvPr id="193" name="Google Shape;19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5600" y="85960"/>
            <a:ext cx="902451" cy="862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4702F"/>
                </a:solidFill>
              </a:rPr>
              <a:t>Vehicle Following</a:t>
            </a:r>
            <a:endParaRPr>
              <a:solidFill>
                <a:srgbClr val="F4702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4702F"/>
              </a:solidFill>
            </a:endParaRPr>
          </a:p>
        </p:txBody>
      </p:sp>
      <p:sp>
        <p:nvSpPr>
          <p:cNvPr id="199" name="Google Shape;199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Verdana"/>
                <a:ea typeface="Verdana"/>
                <a:cs typeface="Verdana"/>
                <a:sym typeface="Verdana"/>
              </a:rPr>
              <a:t>If there’s a vehicle ahead, our vehicle should maintain a safe distance while following the car in front.  </a:t>
            </a:r>
            <a:endParaRPr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latin typeface="Verdana"/>
                <a:ea typeface="Verdana"/>
                <a:cs typeface="Verdana"/>
                <a:sym typeface="Verdana"/>
              </a:rPr>
              <a:t>Vehicle follows road speed limit till it is less than 10m away from a vehicle in front.</a:t>
            </a:r>
            <a:endParaRPr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latin typeface="Verdana"/>
                <a:ea typeface="Verdana"/>
                <a:cs typeface="Verdana"/>
                <a:sym typeface="Verdana"/>
              </a:rPr>
              <a:t>Once it crosses 10m, it will try to match the speed of the other vehicle.</a:t>
            </a:r>
            <a:endParaRPr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latin typeface="Verdana"/>
                <a:ea typeface="Verdana"/>
                <a:cs typeface="Verdana"/>
                <a:sym typeface="Verdana"/>
              </a:rPr>
              <a:t>If it gets closer than the braking distance, vehicle will do an emergency stop.</a:t>
            </a:r>
            <a:endParaRPr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latin typeface="Verdana"/>
                <a:ea typeface="Verdana"/>
                <a:cs typeface="Verdana"/>
                <a:sym typeface="Verdana"/>
              </a:rPr>
              <a:t>Otherwise, it considers time to collision to match speeds with the other vehicle.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00" name="Google Shape;20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5600" y="85960"/>
            <a:ext cx="902451" cy="862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4702F"/>
                </a:solidFill>
              </a:rPr>
              <a:t>Here’s the demo run for vehicle following!</a:t>
            </a:r>
            <a:endParaRPr>
              <a:solidFill>
                <a:srgbClr val="F4702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>
              <a:solidFill>
                <a:srgbClr val="F4702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/>
          </a:p>
        </p:txBody>
      </p:sp>
      <p:sp>
        <p:nvSpPr>
          <p:cNvPr id="206" name="Google Shape;206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07" name="Google Shape;20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5600" y="85960"/>
            <a:ext cx="902451" cy="862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31" title="vehicle_follow.mp4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1" y="1420500"/>
            <a:ext cx="5111496" cy="2880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61300" y="1010825"/>
            <a:ext cx="2590800" cy="369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4702F"/>
                </a:solidFill>
              </a:rPr>
              <a:t>Introduction</a:t>
            </a:r>
            <a:endParaRPr>
              <a:solidFill>
                <a:srgbClr val="F4702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>
              <a:solidFill>
                <a:srgbClr val="F4702F"/>
              </a:solidFill>
            </a:endParaRPr>
          </a:p>
        </p:txBody>
      </p:sp>
      <p:sp>
        <p:nvSpPr>
          <p:cNvPr id="64" name="Google Shape;64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b="1" lang="en" u="sng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Goal</a:t>
            </a:r>
            <a:r>
              <a:rPr b="1" lang="en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 -</a:t>
            </a:r>
            <a:endParaRPr b="1">
              <a:solidFill>
                <a:srgbClr val="434343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t/>
            </a:r>
            <a:endParaRPr b="1">
              <a:solidFill>
                <a:srgbClr val="434343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Simulation showing successful </a:t>
            </a:r>
            <a:r>
              <a:rPr lang="en" sz="1600" u="sng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lane keeping</a:t>
            </a:r>
            <a:r>
              <a:rPr lang="en" sz="1600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 and </a:t>
            </a:r>
            <a:r>
              <a:rPr lang="en" sz="1600" u="sng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object avoidance in different </a:t>
            </a:r>
            <a:r>
              <a:rPr lang="en" sz="1600" u="sng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scenarios</a:t>
            </a:r>
            <a:r>
              <a:rPr lang="en" sz="1600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 (eg:pedestrian blocking the way or slow car blocking the way)</a:t>
            </a:r>
            <a:r>
              <a:rPr lang="en" sz="1600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. </a:t>
            </a:r>
            <a:endParaRPr sz="1600">
              <a:solidFill>
                <a:srgbClr val="434343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t/>
            </a:r>
            <a:endParaRPr>
              <a:solidFill>
                <a:srgbClr val="434343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b="1" lang="en" u="sng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Tools</a:t>
            </a:r>
            <a:r>
              <a:rPr b="1" lang="en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 -</a:t>
            </a:r>
            <a:endParaRPr b="1">
              <a:solidFill>
                <a:srgbClr val="434343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b="1" lang="en" u="sng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endParaRPr>
              <a:solidFill>
                <a:srgbClr val="434343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302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Verdana"/>
              <a:buChar char="●"/>
            </a:pPr>
            <a:r>
              <a:rPr b="1" lang="en" sz="1600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Operating System</a:t>
            </a:r>
            <a:r>
              <a:rPr lang="en" sz="1600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: MS Windows (64-bit)</a:t>
            </a:r>
            <a:endParaRPr sz="1600">
              <a:solidFill>
                <a:srgbClr val="434343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302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Verdana"/>
              <a:buChar char="●"/>
            </a:pPr>
            <a:r>
              <a:rPr b="1" lang="en" sz="1600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Simulator</a:t>
            </a:r>
            <a:r>
              <a:rPr lang="en" sz="1600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: CARLA (</a:t>
            </a:r>
            <a:r>
              <a:rPr lang="en" sz="1600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Focus is on an </a:t>
            </a:r>
            <a:r>
              <a:rPr lang="en" sz="1600" u="sng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urban setting</a:t>
            </a:r>
            <a:r>
              <a:rPr lang="en" sz="1600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)</a:t>
            </a:r>
            <a:endParaRPr sz="1600">
              <a:solidFill>
                <a:srgbClr val="434343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302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Verdana"/>
              <a:buChar char="●"/>
            </a:pPr>
            <a:r>
              <a:rPr b="1" lang="en" sz="1600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Programming Language</a:t>
            </a:r>
            <a:r>
              <a:rPr lang="en" sz="1600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: Python</a:t>
            </a:r>
            <a:endParaRPr sz="1600"/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5600" y="85960"/>
            <a:ext cx="902451" cy="862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2"/>
          <p:cNvSpPr txBox="1"/>
          <p:nvPr>
            <p:ph type="ctrTitle"/>
          </p:nvPr>
        </p:nvSpPr>
        <p:spPr>
          <a:xfrm>
            <a:off x="311700" y="2038050"/>
            <a:ext cx="8520600" cy="53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000">
                <a:solidFill>
                  <a:srgbClr val="522D80"/>
                </a:solidFill>
              </a:rPr>
              <a:t>Part 4</a:t>
            </a:r>
            <a:endParaRPr sz="3000">
              <a:solidFill>
                <a:srgbClr val="522D80"/>
              </a:solidFill>
            </a:endParaRPr>
          </a:p>
        </p:txBody>
      </p:sp>
      <p:sp>
        <p:nvSpPr>
          <p:cNvPr id="215" name="Google Shape;215;p32"/>
          <p:cNvSpPr txBox="1"/>
          <p:nvPr>
            <p:ph idx="1" type="subTitle"/>
          </p:nvPr>
        </p:nvSpPr>
        <p:spPr>
          <a:xfrm>
            <a:off x="311700" y="2922273"/>
            <a:ext cx="85206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4702F"/>
                </a:solidFill>
              </a:rPr>
              <a:t>Object Avoidance using CARLA</a:t>
            </a:r>
            <a:endParaRPr b="1" sz="3000">
              <a:solidFill>
                <a:srgbClr val="F4702F"/>
              </a:solidFill>
            </a:endParaRPr>
          </a:p>
        </p:txBody>
      </p:sp>
      <p:pic>
        <p:nvPicPr>
          <p:cNvPr id="216" name="Google Shape;21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5600" y="85960"/>
            <a:ext cx="902451" cy="862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4702F"/>
                </a:solidFill>
              </a:rPr>
              <a:t>Emergency Braking</a:t>
            </a:r>
            <a:endParaRPr>
              <a:solidFill>
                <a:srgbClr val="F4702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4702F"/>
              </a:solidFill>
            </a:endParaRPr>
          </a:p>
        </p:txBody>
      </p:sp>
      <p:sp>
        <p:nvSpPr>
          <p:cNvPr id="222" name="Google Shape;222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●"/>
            </a:pPr>
            <a:r>
              <a:rPr lang="en">
                <a:solidFill>
                  <a:srgbClr val="434343"/>
                </a:solidFill>
              </a:rPr>
              <a:t>If there’s a </a:t>
            </a:r>
            <a:r>
              <a:rPr lang="en">
                <a:solidFill>
                  <a:srgbClr val="434343"/>
                </a:solidFill>
              </a:rPr>
              <a:t>obstacle ahead; the vehicle should stop at a safe defined distance.</a:t>
            </a:r>
            <a:endParaRPr>
              <a:solidFill>
                <a:srgbClr val="434343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●"/>
            </a:pPr>
            <a:r>
              <a:rPr lang="en">
                <a:solidFill>
                  <a:srgbClr val="434343"/>
                </a:solidFill>
              </a:rPr>
              <a:t>Triggered when distance is less than 5m. </a:t>
            </a:r>
            <a:endParaRPr>
              <a:solidFill>
                <a:srgbClr val="434343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●"/>
            </a:pPr>
            <a:r>
              <a:rPr lang="en">
                <a:solidFill>
                  <a:srgbClr val="434343"/>
                </a:solidFill>
              </a:rPr>
              <a:t>Emergency braking function bypasses the PID controller to slam the brakes and stop.</a:t>
            </a:r>
            <a:endParaRPr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</p:txBody>
      </p:sp>
      <p:pic>
        <p:nvPicPr>
          <p:cNvPr id="223" name="Google Shape;22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5600" y="85960"/>
            <a:ext cx="902451" cy="862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063" y="2622525"/>
            <a:ext cx="2828925" cy="1619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4702F"/>
                </a:solidFill>
              </a:rPr>
              <a:t>Emergency Braking (</a:t>
            </a:r>
            <a:r>
              <a:rPr lang="en">
                <a:solidFill>
                  <a:srgbClr val="F4702F"/>
                </a:solidFill>
              </a:rPr>
              <a:t>Vehicle</a:t>
            </a:r>
            <a:r>
              <a:rPr lang="en">
                <a:solidFill>
                  <a:srgbClr val="F4702F"/>
                </a:solidFill>
              </a:rPr>
              <a:t> in front)</a:t>
            </a:r>
            <a:endParaRPr>
              <a:solidFill>
                <a:srgbClr val="F4702F"/>
              </a:solidFill>
            </a:endParaRPr>
          </a:p>
        </p:txBody>
      </p:sp>
      <p:sp>
        <p:nvSpPr>
          <p:cNvPr id="230" name="Google Shape;230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rgbClr val="434343"/>
                </a:solidFill>
              </a:rPr>
              <a:t>Here’s a demonstration of emergency braking involving vehicle - </a:t>
            </a:r>
            <a:endParaRPr>
              <a:solidFill>
                <a:srgbClr val="434343"/>
              </a:solidFill>
            </a:endParaRPr>
          </a:p>
        </p:txBody>
      </p:sp>
      <p:pic>
        <p:nvPicPr>
          <p:cNvPr id="231" name="Google Shape;23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5600" y="85960"/>
            <a:ext cx="902451" cy="862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34" title="vehicle-emergency_braking.mp4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16250" y="1688525"/>
            <a:ext cx="5111496" cy="28803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5600" y="85960"/>
            <a:ext cx="902451" cy="862576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4702F"/>
                </a:solidFill>
              </a:rPr>
              <a:t>Emergency Braking (Pedestrian in front)</a:t>
            </a:r>
            <a:endParaRPr sz="3000">
              <a:solidFill>
                <a:srgbClr val="F4702F"/>
              </a:solidFill>
            </a:endParaRPr>
          </a:p>
        </p:txBody>
      </p:sp>
      <p:sp>
        <p:nvSpPr>
          <p:cNvPr id="239" name="Google Shape;239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rgbClr val="434343"/>
                </a:solidFill>
              </a:rPr>
              <a:t>Here’s a demonstration of emergency braking </a:t>
            </a:r>
            <a:r>
              <a:rPr lang="en" sz="1800">
                <a:solidFill>
                  <a:srgbClr val="434343"/>
                </a:solidFill>
              </a:rPr>
              <a:t>involving</a:t>
            </a:r>
            <a:r>
              <a:rPr lang="en" sz="1800">
                <a:solidFill>
                  <a:srgbClr val="434343"/>
                </a:solidFill>
              </a:rPr>
              <a:t> pedestrians - </a:t>
            </a:r>
            <a:endParaRPr sz="1800">
              <a:solidFill>
                <a:srgbClr val="434343"/>
              </a:solidFill>
            </a:endParaRPr>
          </a:p>
        </p:txBody>
      </p:sp>
      <p:pic>
        <p:nvPicPr>
          <p:cNvPr id="240" name="Google Shape;240;p35" title="pedestrian_emergenncy_brake.mp4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15400" y="1635363"/>
            <a:ext cx="5113200" cy="2876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4702F"/>
                </a:solidFill>
              </a:rPr>
              <a:t>Challenges (in real-world!)</a:t>
            </a:r>
            <a:endParaRPr>
              <a:solidFill>
                <a:srgbClr val="F4702F"/>
              </a:solidFill>
            </a:endParaRPr>
          </a:p>
        </p:txBody>
      </p:sp>
      <p:sp>
        <p:nvSpPr>
          <p:cNvPr id="246" name="Google Shape;246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AutoNum type="arabicPeriod"/>
            </a:pPr>
            <a:r>
              <a:rPr lang="en">
                <a:solidFill>
                  <a:srgbClr val="434343"/>
                </a:solidFill>
              </a:rPr>
              <a:t>In actual scenarios of traffic congestion; </a:t>
            </a:r>
            <a:r>
              <a:rPr lang="en" u="sng">
                <a:solidFill>
                  <a:srgbClr val="434343"/>
                </a:solidFill>
              </a:rPr>
              <a:t>response time is very very less</a:t>
            </a:r>
            <a:r>
              <a:rPr lang="en">
                <a:solidFill>
                  <a:srgbClr val="434343"/>
                </a:solidFill>
              </a:rPr>
              <a:t>. </a:t>
            </a:r>
            <a:endParaRPr>
              <a:solidFill>
                <a:srgbClr val="434343"/>
              </a:solidFill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800"/>
              <a:buAutoNum type="arabicPeriod"/>
            </a:pPr>
            <a:r>
              <a:rPr lang="en">
                <a:solidFill>
                  <a:srgbClr val="434343"/>
                </a:solidFill>
              </a:rPr>
              <a:t>T</a:t>
            </a:r>
            <a:r>
              <a:rPr lang="en">
                <a:solidFill>
                  <a:srgbClr val="434343"/>
                </a:solidFill>
              </a:rPr>
              <a:t>he </a:t>
            </a:r>
            <a:r>
              <a:rPr lang="en" u="sng">
                <a:solidFill>
                  <a:srgbClr val="434343"/>
                </a:solidFill>
              </a:rPr>
              <a:t>algorithm should be fast</a:t>
            </a:r>
            <a:r>
              <a:rPr lang="en">
                <a:solidFill>
                  <a:srgbClr val="434343"/>
                </a:solidFill>
              </a:rPr>
              <a:t> enough and the </a:t>
            </a:r>
            <a:r>
              <a:rPr lang="en" u="sng">
                <a:solidFill>
                  <a:srgbClr val="434343"/>
                </a:solidFill>
              </a:rPr>
              <a:t>hardware should be </a:t>
            </a:r>
            <a:r>
              <a:rPr lang="en" u="sng">
                <a:solidFill>
                  <a:srgbClr val="434343"/>
                </a:solidFill>
              </a:rPr>
              <a:t>powerful</a:t>
            </a:r>
            <a:r>
              <a:rPr lang="en">
                <a:solidFill>
                  <a:srgbClr val="434343"/>
                </a:solidFill>
              </a:rPr>
              <a:t> enough to process the information as quickly as possible. </a:t>
            </a:r>
            <a:endParaRPr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</p:txBody>
      </p:sp>
      <p:pic>
        <p:nvPicPr>
          <p:cNvPr id="247" name="Google Shape;24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5600" y="85960"/>
            <a:ext cx="902451" cy="862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4702F"/>
                </a:solidFill>
              </a:rPr>
              <a:t>Learnings</a:t>
            </a:r>
            <a:endParaRPr>
              <a:solidFill>
                <a:srgbClr val="F4702F"/>
              </a:solidFill>
            </a:endParaRPr>
          </a:p>
        </p:txBody>
      </p:sp>
      <p:sp>
        <p:nvSpPr>
          <p:cNvPr id="253" name="Google Shape;253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800"/>
              <a:buAutoNum type="arabicPeriod"/>
            </a:pPr>
            <a:r>
              <a:rPr lang="en">
                <a:solidFill>
                  <a:srgbClr val="434343"/>
                </a:solidFill>
              </a:rPr>
              <a:t>We’ve understood the functionality of CARLA to some extent and importance of simulators </a:t>
            </a:r>
            <a:r>
              <a:rPr lang="en">
                <a:solidFill>
                  <a:srgbClr val="434343"/>
                </a:solidFill>
              </a:rPr>
              <a:t>in </a:t>
            </a:r>
            <a:r>
              <a:rPr lang="en" u="sng">
                <a:solidFill>
                  <a:srgbClr val="434343"/>
                </a:solidFill>
              </a:rPr>
              <a:t>developing ADAS systems</a:t>
            </a:r>
            <a:r>
              <a:rPr lang="en">
                <a:solidFill>
                  <a:srgbClr val="434343"/>
                </a:solidFill>
              </a:rPr>
              <a:t>. </a:t>
            </a:r>
            <a:endParaRPr>
              <a:solidFill>
                <a:srgbClr val="434343"/>
              </a:solidFill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800"/>
              <a:buAutoNum type="arabicPeriod"/>
            </a:pPr>
            <a:r>
              <a:rPr lang="en">
                <a:solidFill>
                  <a:srgbClr val="434343"/>
                </a:solidFill>
              </a:rPr>
              <a:t>We gained a deeper understanding of </a:t>
            </a:r>
            <a:r>
              <a:rPr lang="en" u="sng">
                <a:solidFill>
                  <a:srgbClr val="434343"/>
                </a:solidFill>
              </a:rPr>
              <a:t>types of controllers</a:t>
            </a:r>
            <a:r>
              <a:rPr lang="en">
                <a:solidFill>
                  <a:srgbClr val="434343"/>
                </a:solidFill>
              </a:rPr>
              <a:t>. </a:t>
            </a:r>
            <a:endParaRPr>
              <a:solidFill>
                <a:srgbClr val="434343"/>
              </a:solidFill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800"/>
              <a:buAutoNum type="arabicPeriod"/>
            </a:pPr>
            <a:r>
              <a:rPr lang="en">
                <a:solidFill>
                  <a:srgbClr val="434343"/>
                </a:solidFill>
              </a:rPr>
              <a:t>Tuning parameters in the simulator is far more time-saving than in the real world.</a:t>
            </a:r>
            <a:endParaRPr>
              <a:solidFill>
                <a:srgbClr val="434343"/>
              </a:solidFill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</a:rPr>
              <a:t>As an example, for our recent project in Automotive Electronics, we had to tune the PID every time before testing our RC car again on the track in real-time. If the combination doesn’t work, we will have to start again.</a:t>
            </a:r>
            <a:endParaRPr>
              <a:solidFill>
                <a:srgbClr val="434343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254" name="Google Shape;25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5600" y="85960"/>
            <a:ext cx="902451" cy="862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8"/>
          <p:cNvSpPr txBox="1"/>
          <p:nvPr>
            <p:ph type="title"/>
          </p:nvPr>
        </p:nvSpPr>
        <p:spPr>
          <a:xfrm>
            <a:off x="311700" y="2134150"/>
            <a:ext cx="8520600" cy="13044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777">
                <a:solidFill>
                  <a:srgbClr val="F4702F"/>
                </a:solidFill>
              </a:rPr>
              <a:t>THANK YOU,</a:t>
            </a:r>
            <a:endParaRPr sz="4777">
              <a:solidFill>
                <a:srgbClr val="F4702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3083">
                <a:solidFill>
                  <a:srgbClr val="F4702F"/>
                </a:solidFill>
                <a:latin typeface="Proxima Nova"/>
                <a:ea typeface="Proxima Nova"/>
                <a:cs typeface="Proxima Nova"/>
                <a:sym typeface="Proxima Nova"/>
              </a:rPr>
              <a:t>Dr. Li and fellow classmates</a:t>
            </a:r>
            <a:endParaRPr i="1" sz="3083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4702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4702F"/>
              </a:solidFill>
            </a:endParaRPr>
          </a:p>
        </p:txBody>
      </p:sp>
      <p:pic>
        <p:nvPicPr>
          <p:cNvPr id="260" name="Google Shape;26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5600" y="85960"/>
            <a:ext cx="902451" cy="862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4702F"/>
                </a:solidFill>
              </a:rPr>
              <a:t>Motivation .. ??</a:t>
            </a:r>
            <a:endParaRPr>
              <a:solidFill>
                <a:srgbClr val="F4702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4702F"/>
              </a:solidFill>
            </a:endParaRPr>
          </a:p>
        </p:txBody>
      </p:sp>
      <p:pic>
        <p:nvPicPr>
          <p:cNvPr id="71" name="Google Shape;7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5600" y="85960"/>
            <a:ext cx="902451" cy="862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68238" y="1221272"/>
            <a:ext cx="3407525" cy="327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4702F"/>
                </a:solidFill>
              </a:rPr>
              <a:t>Motivation</a:t>
            </a:r>
            <a:endParaRPr>
              <a:solidFill>
                <a:srgbClr val="F4702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4702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8" name="Google Shape;7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5600" y="85960"/>
            <a:ext cx="902451" cy="8625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9" name="Google Shape;79;p16"/>
          <p:cNvGrpSpPr/>
          <p:nvPr/>
        </p:nvGrpSpPr>
        <p:grpSpPr>
          <a:xfrm>
            <a:off x="3595800" y="1194650"/>
            <a:ext cx="5548200" cy="2723300"/>
            <a:chOff x="3596100" y="1364000"/>
            <a:chExt cx="5548200" cy="2723300"/>
          </a:xfrm>
        </p:grpSpPr>
        <p:pic>
          <p:nvPicPr>
            <p:cNvPr id="80" name="Google Shape;80;p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596100" y="1364000"/>
              <a:ext cx="5236202" cy="2415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1" name="Google Shape;81;p16"/>
            <p:cNvSpPr txBox="1"/>
            <p:nvPr/>
          </p:nvSpPr>
          <p:spPr>
            <a:xfrm>
              <a:off x="3596100" y="3779500"/>
              <a:ext cx="55482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" sz="800">
                  <a:latin typeface="Proxima Nova"/>
                  <a:ea typeface="Proxima Nova"/>
                  <a:cs typeface="Proxima Nova"/>
                  <a:sym typeface="Proxima Nova"/>
                </a:rPr>
                <a:t>Source:</a:t>
              </a:r>
              <a:r>
                <a:rPr lang="en" sz="800">
                  <a:latin typeface="Proxima Nova"/>
                  <a:ea typeface="Proxima Nova"/>
                  <a:cs typeface="Proxima Nova"/>
                  <a:sym typeface="Proxima Nova"/>
                </a:rPr>
                <a:t> </a:t>
              </a:r>
              <a:r>
                <a:rPr lang="en" sz="800" u="sng">
                  <a:solidFill>
                    <a:schemeClr val="hlink"/>
                  </a:solidFill>
                  <a:latin typeface="Proxima Nova"/>
                  <a:ea typeface="Proxima Nova"/>
                  <a:cs typeface="Proxima Nova"/>
                  <a:sym typeface="Proxima Nova"/>
                  <a:hlinkClick r:id="rId5"/>
                </a:rPr>
                <a:t>https://www.grsproadsafety.org/programmes/bloomberg-initiative-global-road-safety-2/</a:t>
              </a:r>
              <a:r>
                <a:rPr lang="en" sz="800">
                  <a:latin typeface="Proxima Nova"/>
                  <a:ea typeface="Proxima Nova"/>
                  <a:cs typeface="Proxima Nova"/>
                  <a:sym typeface="Proxima Nova"/>
                </a:rPr>
                <a:t> </a:t>
              </a:r>
              <a:endParaRPr sz="8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sp>
        <p:nvSpPr>
          <p:cNvPr id="82" name="Google Shape;82;p16"/>
          <p:cNvSpPr txBox="1"/>
          <p:nvPr>
            <p:ph idx="1" type="body"/>
          </p:nvPr>
        </p:nvSpPr>
        <p:spPr>
          <a:xfrm>
            <a:off x="311700" y="1152475"/>
            <a:ext cx="3800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4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Leniency in traffic rules. </a:t>
            </a:r>
            <a:endParaRPr b="1"/>
          </a:p>
          <a:p>
            <a:pPr indent="-342900" lvl="0" marL="457200" rtl="0" algn="l">
              <a:lnSpc>
                <a:spcPct val="4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Jaywalking pedestrian traffic.</a:t>
            </a:r>
            <a:endParaRPr b="1"/>
          </a:p>
          <a:p>
            <a:pPr indent="-342900" lvl="0" marL="457200" rtl="0" algn="l">
              <a:lnSpc>
                <a:spcPct val="4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Stray animals on road.</a:t>
            </a:r>
            <a:endParaRPr b="1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700">
                <a:solidFill>
                  <a:srgbClr val="F4702F"/>
                </a:solidFill>
              </a:rPr>
              <a:t>Motivation</a:t>
            </a:r>
            <a:endParaRPr sz="2700">
              <a:solidFill>
                <a:srgbClr val="F4702F"/>
              </a:solidFill>
            </a:endParaRPr>
          </a:p>
        </p:txBody>
      </p:sp>
      <p:sp>
        <p:nvSpPr>
          <p:cNvPr id="88" name="Google Shape;88;p17"/>
          <p:cNvSpPr txBox="1"/>
          <p:nvPr>
            <p:ph idx="1" type="body"/>
          </p:nvPr>
        </p:nvSpPr>
        <p:spPr>
          <a:xfrm>
            <a:off x="311700" y="1017725"/>
            <a:ext cx="8520600" cy="35511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How to reduce traffic congestion?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600"/>
              <a:t>#1</a:t>
            </a:r>
            <a:r>
              <a:rPr lang="en" sz="1600"/>
              <a:t> cause of road accidents for people (15-29) is </a:t>
            </a:r>
            <a:r>
              <a:rPr lang="en" sz="1600" u="sng"/>
              <a:t>road congestion</a:t>
            </a:r>
            <a:r>
              <a:rPr lang="en" sz="1600"/>
              <a:t>. </a:t>
            </a:r>
            <a:endParaRPr b="1" sz="2100"/>
          </a:p>
        </p:txBody>
      </p:sp>
      <p:pic>
        <p:nvPicPr>
          <p:cNvPr id="89" name="Google Shape;89;p17"/>
          <p:cNvPicPr preferRelativeResize="0"/>
          <p:nvPr/>
        </p:nvPicPr>
        <p:blipFill rotWithShape="1">
          <a:blip r:embed="rId3">
            <a:alphaModFix/>
          </a:blip>
          <a:srcRect b="0" l="0" r="0" t="23336"/>
          <a:stretch/>
        </p:blipFill>
        <p:spPr>
          <a:xfrm>
            <a:off x="1799675" y="2177750"/>
            <a:ext cx="5544650" cy="2391075"/>
          </a:xfrm>
          <a:prstGeom prst="rect">
            <a:avLst/>
          </a:prstGeom>
          <a:noFill/>
          <a:ln cap="flat" cmpd="sng" w="9525">
            <a:solidFill>
              <a:srgbClr val="F4702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90" name="Google Shape;90;p17"/>
          <p:cNvSpPr txBox="1"/>
          <p:nvPr/>
        </p:nvSpPr>
        <p:spPr>
          <a:xfrm>
            <a:off x="0" y="4568825"/>
            <a:ext cx="9144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800">
                <a:latin typeface="Proxima Nova"/>
                <a:ea typeface="Proxima Nova"/>
                <a:cs typeface="Proxima Nova"/>
                <a:sym typeface="Proxima Nova"/>
              </a:rPr>
              <a:t>Source:</a:t>
            </a:r>
            <a:r>
              <a:rPr lang="en" sz="800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" sz="800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4"/>
              </a:rPr>
              <a:t>https://www.youtube.com/watch?v=M9S-NtkLPkA</a:t>
            </a:r>
            <a:r>
              <a:rPr lang="en" sz="800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endParaRPr sz="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91" name="Google Shape;91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55600" y="85960"/>
            <a:ext cx="902451" cy="862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700">
                <a:solidFill>
                  <a:srgbClr val="F4702F"/>
                </a:solidFill>
              </a:rPr>
              <a:t>Motivation</a:t>
            </a:r>
            <a:endParaRPr sz="2700">
              <a:solidFill>
                <a:srgbClr val="F4702F"/>
              </a:solidFill>
            </a:endParaRPr>
          </a:p>
        </p:txBody>
      </p:sp>
      <p:sp>
        <p:nvSpPr>
          <p:cNvPr id="97" name="Google Shape;97;p18"/>
          <p:cNvSpPr txBox="1"/>
          <p:nvPr>
            <p:ph idx="1" type="body"/>
          </p:nvPr>
        </p:nvSpPr>
        <p:spPr>
          <a:xfrm>
            <a:off x="311700" y="1017725"/>
            <a:ext cx="8520600" cy="35511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How to minimize injuries to pedestrians and stray animals on road?</a:t>
            </a:r>
            <a:endParaRPr b="1" sz="20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1600"/>
              <a:t>1/2 </a:t>
            </a:r>
            <a:r>
              <a:rPr lang="en" sz="1600"/>
              <a:t>of the total road traffic deaths occur </a:t>
            </a:r>
            <a:r>
              <a:rPr lang="en" sz="1600" u="sng"/>
              <a:t>among pedestrians</a:t>
            </a:r>
            <a:r>
              <a:rPr lang="en" sz="1600"/>
              <a:t>.</a:t>
            </a:r>
            <a:endParaRPr b="1" sz="2100"/>
          </a:p>
        </p:txBody>
      </p:sp>
      <p:pic>
        <p:nvPicPr>
          <p:cNvPr id="98" name="Google Shape;9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41012" y="2149100"/>
            <a:ext cx="3461976" cy="2419726"/>
          </a:xfrm>
          <a:prstGeom prst="rect">
            <a:avLst/>
          </a:prstGeom>
          <a:noFill/>
          <a:ln cap="flat" cmpd="sng" w="9525">
            <a:solidFill>
              <a:srgbClr val="F4702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99" name="Google Shape;99;p18"/>
          <p:cNvSpPr txBox="1"/>
          <p:nvPr/>
        </p:nvSpPr>
        <p:spPr>
          <a:xfrm>
            <a:off x="0" y="4568825"/>
            <a:ext cx="9144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800">
                <a:latin typeface="Proxima Nova"/>
                <a:ea typeface="Proxima Nova"/>
                <a:cs typeface="Proxima Nova"/>
                <a:sym typeface="Proxima Nova"/>
              </a:rPr>
              <a:t>Source:</a:t>
            </a:r>
            <a:r>
              <a:rPr lang="en" sz="800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" sz="800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4"/>
              </a:rPr>
              <a:t>https://www1.nyc.gov/html/dot/html/about/current-projects.shtml</a:t>
            </a:r>
            <a:endParaRPr sz="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00" name="Google Shape;100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55600" y="85960"/>
            <a:ext cx="902451" cy="862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9"/>
          <p:cNvSpPr txBox="1"/>
          <p:nvPr>
            <p:ph type="ctrTitle"/>
          </p:nvPr>
        </p:nvSpPr>
        <p:spPr>
          <a:xfrm>
            <a:off x="311700" y="2038050"/>
            <a:ext cx="8520600" cy="53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000">
                <a:solidFill>
                  <a:srgbClr val="522D80"/>
                </a:solidFill>
              </a:rPr>
              <a:t>Part 1</a:t>
            </a:r>
            <a:endParaRPr sz="3000">
              <a:solidFill>
                <a:srgbClr val="522D80"/>
              </a:solidFill>
            </a:endParaRPr>
          </a:p>
        </p:txBody>
      </p:sp>
      <p:sp>
        <p:nvSpPr>
          <p:cNvPr id="106" name="Google Shape;106;p19"/>
          <p:cNvSpPr txBox="1"/>
          <p:nvPr>
            <p:ph idx="1" type="subTitle"/>
          </p:nvPr>
        </p:nvSpPr>
        <p:spPr>
          <a:xfrm>
            <a:off x="311700" y="2922273"/>
            <a:ext cx="85206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4702F"/>
                </a:solidFill>
              </a:rPr>
              <a:t>Setting up the </a:t>
            </a:r>
            <a:r>
              <a:rPr b="1" lang="en" sz="3000">
                <a:solidFill>
                  <a:srgbClr val="F4702F"/>
                </a:solidFill>
              </a:rPr>
              <a:t>CARLA Environment</a:t>
            </a:r>
            <a:endParaRPr b="1" sz="3000">
              <a:solidFill>
                <a:srgbClr val="F4702F"/>
              </a:solidFill>
            </a:endParaRPr>
          </a:p>
        </p:txBody>
      </p:sp>
      <p:pic>
        <p:nvPicPr>
          <p:cNvPr id="107" name="Google Shape;10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5600" y="85960"/>
            <a:ext cx="902451" cy="862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4702F"/>
                </a:solidFill>
              </a:rPr>
              <a:t>Installing CARLA</a:t>
            </a:r>
            <a:endParaRPr>
              <a:solidFill>
                <a:srgbClr val="F4702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3" name="Google Shape;11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5600" y="85960"/>
            <a:ext cx="902451" cy="862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19853" y="2177475"/>
            <a:ext cx="4112448" cy="2354674"/>
          </a:xfrm>
          <a:prstGeom prst="rect">
            <a:avLst/>
          </a:prstGeom>
          <a:noFill/>
          <a:ln cap="flat" cmpd="sng" w="9525">
            <a:solidFill>
              <a:srgbClr val="F4702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15" name="Google Shape;115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38300" y="1093925"/>
            <a:ext cx="5867400" cy="628650"/>
          </a:xfrm>
          <a:prstGeom prst="rect">
            <a:avLst/>
          </a:prstGeom>
          <a:noFill/>
          <a:ln cap="flat" cmpd="sng" w="9525">
            <a:solidFill>
              <a:srgbClr val="F4702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16" name="Google Shape;116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1700" y="1798775"/>
            <a:ext cx="4611601" cy="2592876"/>
          </a:xfrm>
          <a:prstGeom prst="rect">
            <a:avLst/>
          </a:prstGeom>
          <a:noFill/>
          <a:ln cap="flat" cmpd="sng" w="9525">
            <a:solidFill>
              <a:srgbClr val="F4702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4702F"/>
                </a:solidFill>
              </a:rPr>
              <a:t>Setting Up CARLA Environment</a:t>
            </a:r>
            <a:endParaRPr>
              <a:solidFill>
                <a:srgbClr val="F4702F"/>
              </a:solidFill>
            </a:endParaRPr>
          </a:p>
        </p:txBody>
      </p:sp>
      <p:sp>
        <p:nvSpPr>
          <p:cNvPr id="122" name="Google Shape;122;p21"/>
          <p:cNvSpPr txBox="1"/>
          <p:nvPr>
            <p:ph idx="1" type="body"/>
          </p:nvPr>
        </p:nvSpPr>
        <p:spPr>
          <a:xfrm>
            <a:off x="311700" y="10808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With a motivation to </a:t>
            </a:r>
            <a:r>
              <a:rPr lang="en" sz="1600" u="sng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depict traffic congestion</a:t>
            </a:r>
            <a:r>
              <a:rPr lang="en" sz="1600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 caused by pedestrians and vehicles, we created </a:t>
            </a:r>
            <a:r>
              <a:rPr lang="en" sz="1600" u="sng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the Simulation Environment</a:t>
            </a:r>
            <a:r>
              <a:rPr lang="en" sz="1600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. </a:t>
            </a:r>
            <a:endParaRPr sz="1600">
              <a:solidFill>
                <a:srgbClr val="434343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34343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>
              <a:solidFill>
                <a:srgbClr val="434343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23" name="Google Shape;12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5600" y="85960"/>
            <a:ext cx="902451" cy="862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1" title="CarlaUE4   2021-12-06 23-08-44.mp4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51488" y="1965775"/>
            <a:ext cx="4841026" cy="2531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Gameday">
  <a:themeElements>
    <a:clrScheme name="Gameday">
      <a:dk1>
        <a:srgbClr val="4285F4"/>
      </a:dk1>
      <a:lt1>
        <a:srgbClr val="FFFFFF"/>
      </a:lt1>
      <a:dk2>
        <a:srgbClr val="666666"/>
      </a:dk2>
      <a:lt2>
        <a:srgbClr val="D9D9D9"/>
      </a:lt2>
      <a:accent1>
        <a:srgbClr val="455A64"/>
      </a:accent1>
      <a:accent2>
        <a:srgbClr val="607D8B"/>
      </a:accent2>
      <a:accent3>
        <a:srgbClr val="FF5722"/>
      </a:accent3>
      <a:accent4>
        <a:srgbClr val="D84315"/>
      </a:accent4>
      <a:accent5>
        <a:srgbClr val="1C3AA9"/>
      </a:accent5>
      <a:accent6>
        <a:srgbClr val="FFAB40"/>
      </a:accent6>
      <a:hlink>
        <a:srgbClr val="1C3AA9"/>
      </a:hlink>
      <a:folHlink>
        <a:srgbClr val="1C3AA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